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987" r:id="rId3"/>
    <p:sldId id="1003" r:id="rId4"/>
    <p:sldId id="1004" r:id="rId5"/>
    <p:sldId id="1001" r:id="rId6"/>
    <p:sldId id="1005" r:id="rId7"/>
    <p:sldId id="1000" r:id="rId8"/>
    <p:sldId id="1002" r:id="rId9"/>
    <p:sldId id="1006" r:id="rId10"/>
    <p:sldId id="994" r:id="rId11"/>
    <p:sldId id="989" r:id="rId12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79B8"/>
    <a:srgbClr val="5182BE"/>
    <a:srgbClr val="F8F8F8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90" autoAdjust="0"/>
    <p:restoredTop sz="73680" autoAdjust="0"/>
  </p:normalViewPr>
  <p:slideViewPr>
    <p:cSldViewPr snapToGrid="0">
      <p:cViewPr varScale="1">
        <p:scale>
          <a:sx n="56" d="100"/>
          <a:sy n="56" d="100"/>
        </p:scale>
        <p:origin x="137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2304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EA7CBB9D-0165-4B4E-A4F5-988EBF9B504C}" type="datetimeFigureOut">
              <a:rPr lang="en-US" smtClean="0"/>
              <a:pPr/>
              <a:t>7/15/2021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9812" y="235527"/>
            <a:ext cx="6721207" cy="378115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3852" y="4146997"/>
            <a:ext cx="6894769" cy="5005951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150930DA-D2D7-4B78-B495-E0FC2BC6DF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218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0500" y="234950"/>
            <a:ext cx="6719888" cy="37814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altLang="ru-RU" dirty="0">
              <a:solidFill>
                <a:srgbClr val="CC2700"/>
              </a:solidFill>
            </a:endParaRPr>
          </a:p>
          <a:p>
            <a:pPr>
              <a:defRPr/>
            </a:pPr>
            <a:endParaRPr lang="en-US" altLang="ru-RU" dirty="0">
              <a:solidFill>
                <a:srgbClr val="CC2700"/>
              </a:solidFill>
            </a:endParaRPr>
          </a:p>
          <a:p>
            <a:pPr>
              <a:defRPr/>
            </a:pPr>
            <a:endParaRPr lang="en-US" altLang="ru-RU" dirty="0">
              <a:solidFill>
                <a:srgbClr val="CC2700"/>
              </a:solidFill>
            </a:endParaRPr>
          </a:p>
          <a:p>
            <a:pPr>
              <a:defRPr/>
            </a:pPr>
            <a:r>
              <a:rPr lang="en-US" altLang="ru-RU" dirty="0">
                <a:solidFill>
                  <a:srgbClr val="CC2700"/>
                </a:solidFill>
              </a:rPr>
              <a:t>Good afternoon</a:t>
            </a:r>
            <a:r>
              <a:rPr lang="en-US" altLang="ru-RU" baseline="0" dirty="0">
                <a:solidFill>
                  <a:srgbClr val="CC2700"/>
                </a:solidFill>
              </a:rPr>
              <a:t> d</a:t>
            </a:r>
            <a:r>
              <a:rPr lang="en-US" altLang="ru-RU" dirty="0">
                <a:solidFill>
                  <a:srgbClr val="CC2700"/>
                </a:solidFill>
              </a:rPr>
              <a:t>ear colleagues! </a:t>
            </a:r>
          </a:p>
          <a:p>
            <a:pPr>
              <a:defRPr/>
            </a:pPr>
            <a:r>
              <a:rPr lang="en-US" altLang="ru-RU" dirty="0">
                <a:solidFill>
                  <a:srgbClr val="CC2700"/>
                </a:solidFill>
              </a:rPr>
              <a:t>I would like to present you my next report on the topic: </a:t>
            </a:r>
            <a:endParaRPr lang="ru-RU" altLang="ru-RU" dirty="0">
              <a:solidFill>
                <a:srgbClr val="CC27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930DA-D2D7-4B78-B495-E0FC2BC6DF3A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004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0500" y="234950"/>
            <a:ext cx="6719888" cy="37814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930DA-D2D7-4B78-B495-E0FC2BC6DF3A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8878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0500" y="234950"/>
            <a:ext cx="6719888" cy="37814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930DA-D2D7-4B78-B495-E0FC2BC6DF3A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8878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A1B1F-3E3D-4D5B-8DA3-74C7F9B14E15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2243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A1B1F-3E3D-4D5B-8DA3-74C7F9B14E15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5610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A1B1F-3E3D-4D5B-8DA3-74C7F9B14E15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0629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Currently the term “Artificial Intelligence” is closely connected with the term “Neural network”.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 alternative approach towards building an AI-based diagnostic system presupposes application of a set of known rules, stored in a special knowledge database, which are used to make a conclusion on the equipment’s condition.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A1B1F-3E3D-4D5B-8DA3-74C7F9B14E15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98496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main principle of the AI-based diagnostic system’s work is given on this slide.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system generates a space filled with diagnostic parameters F, which is connected to the space filled with equipment defects D, by a conversion based on a digital twin of the monitored equipment.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digital twin comprises of a set of knowledge and rules that determine the working procedure of the diagnostic system.  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Thus approach has been used for many years and proves to be highly accurate, and, as opposed to neural network, requires no learning period.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necessary rules already established by the new, not yet failed equipment.  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A1B1F-3E3D-4D5B-8DA3-74C7F9B14E15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4923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an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example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let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consider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vibration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signal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spectrum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obtained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bearing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support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centrifugal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pump (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Figure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</a:t>
            </a:r>
            <a:r>
              <a:rPr lang="ru-RU" dirty="0">
                <a:effectLst/>
              </a:rPr>
              <a:t> </a:t>
            </a:r>
            <a:endParaRPr lang="en-US" dirty="0">
              <a:effectLst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this case the following rule is applied: “If the level of the first rotational harmonics of vibration velocity exceeds the set limit, issue the message: “Check for imbalance”.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rule is considerable more reliable and efficient if compared to a learning neural network.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possible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give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lots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similar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examples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where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popular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neural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network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approach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completely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unjustified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may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cause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additional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costs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failures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ru-RU" dirty="0">
                <a:effectLst/>
              </a:rPr>
              <a:t> </a:t>
            </a:r>
            <a:endParaRPr lang="en-US" dirty="0">
              <a:effectLst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A1B1F-3E3D-4D5B-8DA3-74C7F9B14E15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78428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structural diagram of the diagnostic system with knowledge-based AI is shown on this slide.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Signals from sensors are sent  to measuring hardware platform and  then on signal analyzer and then Diagnostic parameter generator.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Further vector of diagnostic parameters are sent to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Disition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Maker unit and its result pass to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Display and announcement unit.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Decstion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maker unit use Data and Knowledge base where stored all diagnostic rules and parameters of equipment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A1B1F-3E3D-4D5B-8DA3-74C7F9B14E15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72979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Important quality of diagnostic systems is invariance to construction and operational procedure.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Diagnostic systems for determining defects require precise information on equipment’s construction and operational procedure.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Lack or inaccuracy of such information may lead to diagnostic errors.  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implement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principle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system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generates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special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vector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diagnostic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parameters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invariant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construction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operational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procedure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monitored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equipment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Examples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such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parameters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parameters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characteristic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function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vibration-acoustic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signal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fractals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RMS and Peak values of vibration signal.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Decision rule </a:t>
            </a:r>
            <a:r>
              <a:rPr lang="en-US" dirty="0"/>
              <a:t>using these </a:t>
            </a:r>
            <a:r>
              <a:rPr lang="en-US" dirty="0" err="1"/>
              <a:t>papameters</a:t>
            </a:r>
            <a:r>
              <a:rPr lang="en-US" dirty="0"/>
              <a:t> include two stages</a:t>
            </a:r>
            <a:r>
              <a:rPr lang="ru-RU" dirty="0"/>
              <a:t>: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 </a:t>
            </a:r>
            <a:r>
              <a:rPr lang="de-DE" sz="1200" kern="1200" dirty="0">
                <a:solidFill>
                  <a:srgbClr val="38629A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</a:t>
            </a:r>
            <a:r>
              <a:rPr lang="de-DE" sz="1200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arameters </a:t>
            </a:r>
            <a:r>
              <a:rPr lang="de-DE" sz="1200" dirty="0" err="1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de-DE" sz="1200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200" dirty="0" err="1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unknown</a:t>
            </a:r>
            <a:r>
              <a:rPr lang="de-DE" sz="1200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construction and operational procedure</a:t>
            </a:r>
            <a:r>
              <a:rPr lang="de-DE" sz="1200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de-DE" sz="1200" dirty="0" err="1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lang="de-DE" sz="1200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200" dirty="0" err="1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used</a:t>
            </a:r>
            <a:r>
              <a:rPr lang="de-DE" sz="1200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200" dirty="0" err="1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de-DE" sz="1200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2  - </a:t>
            </a:r>
            <a:r>
              <a:rPr lang="de-DE" sz="1200" dirty="0" err="1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standard</a:t>
            </a:r>
            <a:r>
              <a:rPr lang="de-DE" sz="1200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200" dirty="0" err="1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diagnostic</a:t>
            </a:r>
            <a:r>
              <a:rPr lang="de-DE" sz="1200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de-DE" sz="1200" dirty="0" err="1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arameters</a:t>
            </a:r>
            <a:r>
              <a:rPr lang="de-DE" sz="1200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200" dirty="0" err="1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lang="de-DE" sz="1200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200" dirty="0" err="1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used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Rules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based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such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parameters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slightly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less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deep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credible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but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allow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preventing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accidents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due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equipment’s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failures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lack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accurate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initial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A1B1F-3E3D-4D5B-8DA3-74C7F9B14E15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1612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0164E-C878-4EB4-8141-BB49849E68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011551-6EBF-476F-805A-89ABED9285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C34D03-0EC2-42A6-A84F-7A2004D3B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D7C02-41A4-4A07-8EFE-71E52CCE397A}" type="datetimeFigureOut">
              <a:rPr lang="en-US" smtClean="0"/>
              <a:pPr/>
              <a:t>7/15/2021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5CDCD6-0D7F-4D1D-96D4-E8CA453B0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3B60A-8903-4E5A-A47C-5E6827F50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F0C60-A739-4537-91D7-7784DF0E4B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2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31969-FEA1-4E0F-A90B-A17084EE6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975" y="192850"/>
            <a:ext cx="7996824" cy="80106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DCDD6C-BDAE-4B16-A6CA-750BA14E1E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AD160B-9F74-491D-ADC9-E86313083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D7C02-41A4-4A07-8EFE-71E52CCE397A}" type="datetimeFigureOut">
              <a:rPr lang="en-US" smtClean="0"/>
              <a:pPr/>
              <a:t>7/15/2021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9E1AED-DA85-4691-B6E9-F29FC1CCF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EF9DEC-39A6-4270-A17D-7D4EF44D8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F0C60-A739-4537-91D7-7784DF0E4B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766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A94F36-1F8B-459A-848E-E583D04BE8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D044B9-C53D-426E-ABD2-360D90F8D7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CD95AE-07A3-46C6-BE90-8A0A701A9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D7C02-41A4-4A07-8EFE-71E52CCE397A}" type="datetimeFigureOut">
              <a:rPr lang="en-US" smtClean="0"/>
              <a:pPr/>
              <a:t>7/15/2021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EA2DA0-805B-40A8-BC97-8D570AD83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EAC1D6-1EF0-4627-8372-854EE8E53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F0C60-A739-4537-91D7-7784DF0E4B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131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A5DD55-4F88-4241-8A8D-3C980FA58B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290B47-D7C7-4579-A4AA-EF664870F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D7C02-41A4-4A07-8EFE-71E52CCE397A}" type="datetimeFigureOut">
              <a:rPr lang="en-US" smtClean="0"/>
              <a:pPr/>
              <a:t>7/15/2021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9C899E-1145-4DD6-9E08-DAA254962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768DBF-2804-4EA7-8701-0837EF2C7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F0C60-A739-4537-91D7-7784DF0E4B1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31C46E0-1A1B-4331-A825-A57566444B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94344" y="227339"/>
            <a:ext cx="8061043" cy="8239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The Real-Time Diagnostic COMPACS System</a:t>
            </a:r>
          </a:p>
        </p:txBody>
      </p:sp>
    </p:spTree>
    <p:extLst>
      <p:ext uri="{BB962C8B-B14F-4D97-AF65-F5344CB8AC3E}">
        <p14:creationId xmlns:p14="http://schemas.microsoft.com/office/powerpoint/2010/main" val="1696515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A81DB-EDA5-477E-8A76-AE62DF377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A11F0E-A4BA-4175-8F64-815A61C527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83CCB3-8BE4-4A4D-AF45-1369B1179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D7C02-41A4-4A07-8EFE-71E52CCE397A}" type="datetimeFigureOut">
              <a:rPr lang="en-US" smtClean="0"/>
              <a:pPr/>
              <a:t>7/15/2021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7C74B8-91BA-45F8-886C-BC2CB3178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8C829A-6977-4F12-80F7-3EE78855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F0C60-A739-4537-91D7-7784DF0E4B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96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F80EB0-07A4-46DA-901A-8C267CDB3C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3FBD57-5B0B-4176-9EE9-0BEF0B004E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578121-B509-491C-8BD6-D596E6D97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D7C02-41A4-4A07-8EFE-71E52CCE397A}" type="datetimeFigureOut">
              <a:rPr lang="en-US" smtClean="0"/>
              <a:pPr/>
              <a:t>7/15/2021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2D0B28-9C97-4056-A5D3-B021D95D3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3EF2AC-3108-4990-B692-E6101E6B0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F0C60-A739-4537-91D7-7784DF0E4B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268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31201-D655-44F6-B220-56725BE819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94344" y="227339"/>
            <a:ext cx="8061043" cy="8239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Real-Time Diagnostic COMPACS System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BBAC21-CBC1-461D-99DD-1B25270C60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EA669B-A072-495E-9D3A-CC45194E78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15EF1E-D997-4468-8A48-B50926EF63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87E77A-1738-4D68-8D1A-93BE05F069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86213C-F89E-4937-BD3D-A01355569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D7C02-41A4-4A07-8EFE-71E52CCE397A}" type="datetimeFigureOut">
              <a:rPr lang="en-US" smtClean="0"/>
              <a:pPr/>
              <a:t>7/15/2021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C2D333-8AD6-4F50-8FCD-15A3038BE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985BBF8-D59F-4757-8FC6-3F9BD7974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F0C60-A739-4537-91D7-7784DF0E4B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855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82C88-D79C-42A5-A719-D402202DB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975" y="192850"/>
            <a:ext cx="7996824" cy="80106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152AE5-72EA-4413-BDFD-C72E0686A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D7C02-41A4-4A07-8EFE-71E52CCE397A}" type="datetimeFigureOut">
              <a:rPr lang="en-US" smtClean="0"/>
              <a:pPr/>
              <a:t>7/15/2021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47A986-486B-428F-A732-80977B4FD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A956A2-EB56-4C8A-B4A7-A1F6D930F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F0C60-A739-4537-91D7-7784DF0E4B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91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622AB8-47E5-4058-93A0-CC9960DD8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D7C02-41A4-4A07-8EFE-71E52CCE397A}" type="datetimeFigureOut">
              <a:rPr lang="en-US" smtClean="0"/>
              <a:pPr/>
              <a:t>7/15/2021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70DA48-67F2-434E-BFF6-95F6B254C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7C160F-8EA6-480B-9AE8-58B7E2F04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F0C60-A739-4537-91D7-7784DF0E4B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205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F814A-9E49-4DD5-977F-1868F8376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65292-B1F9-4CD6-91CA-72B616808B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2EA138-399D-4DF0-BB22-9E8B2733C0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C505E7-5F10-4F88-9C91-2C40461B7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D7C02-41A4-4A07-8EFE-71E52CCE397A}" type="datetimeFigureOut">
              <a:rPr lang="en-US" smtClean="0"/>
              <a:pPr/>
              <a:t>7/15/2021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BBCAC5-80D8-4231-A73C-857FD97D0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EEB73F-4A28-4D15-B247-27F3FD7AC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F0C60-A739-4537-91D7-7784DF0E4B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994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3EBCE-C11E-4DFE-BEA1-073D76E35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E188A6-DE8A-4B68-B697-06839F93BA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28F721-CCE3-4F9F-AA65-920E3BA563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E38B80-B286-437E-AE26-178089474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D7C02-41A4-4A07-8EFE-71E52CCE397A}" type="datetimeFigureOut">
              <a:rPr lang="en-US" smtClean="0"/>
              <a:pPr/>
              <a:t>7/15/2021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319023-EEF4-44FB-A476-82BC67148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D607E8-B79D-4306-8E9C-3D7426AD3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F0C60-A739-4537-91D7-7784DF0E4B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759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AA9BF3-5D2A-4F24-88E0-0F94ECF951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109616"/>
            <a:ext cx="10515600" cy="51901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8336B-43E6-41A6-AE57-2CF05DD7E1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0D7C02-41A4-4A07-8EFE-71E52CCE397A}" type="datetimeFigureOut">
              <a:rPr lang="en-US" smtClean="0"/>
              <a:pPr/>
              <a:t>7/15/2021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D0CB5F-7120-48A7-86EE-71598D6E9E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D4478F-FAF2-4DB3-907B-6E32912B6F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6F0C60-A739-4537-91D7-7784DF0E4B1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Рисунок 15">
            <a:extLst>
              <a:ext uri="{FF2B5EF4-FFF2-40B4-BE49-F238E27FC236}">
                <a16:creationId xmlns:a16="http://schemas.microsoft.com/office/drawing/2014/main" id="{8CCA80D6-22DC-4A7C-B080-C601297DF0DF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9597"/>
            <a:ext cx="2594113" cy="905847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26A032A-2E2E-4AE6-A323-2DCE27E2306E}"/>
              </a:ext>
            </a:extLst>
          </p:cNvPr>
          <p:cNvCxnSpPr>
            <a:cxnSpLocks/>
          </p:cNvCxnSpPr>
          <p:nvPr userDrawn="1"/>
        </p:nvCxnSpPr>
        <p:spPr>
          <a:xfrm>
            <a:off x="838200" y="1066298"/>
            <a:ext cx="10515600" cy="0"/>
          </a:xfrm>
          <a:prstGeom prst="line">
            <a:avLst/>
          </a:prstGeom>
          <a:ln w="85725">
            <a:solidFill>
              <a:srgbClr val="5182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CFAD324-DC73-411C-99A8-3B2B22FA4F1F}"/>
              </a:ext>
            </a:extLst>
          </p:cNvPr>
          <p:cNvCxnSpPr>
            <a:cxnSpLocks/>
          </p:cNvCxnSpPr>
          <p:nvPr userDrawn="1"/>
        </p:nvCxnSpPr>
        <p:spPr>
          <a:xfrm>
            <a:off x="838200" y="6332178"/>
            <a:ext cx="10515600" cy="0"/>
          </a:xfrm>
          <a:prstGeom prst="line">
            <a:avLst/>
          </a:prstGeom>
          <a:ln w="95250">
            <a:solidFill>
              <a:srgbClr val="5182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3804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61E8CAF-7675-4E49-BCE8-C5C7DBB467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233136"/>
            <a:ext cx="12192000" cy="1624863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8DC79BC-913C-416F-852F-1D9A6152A2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866" y="1276812"/>
            <a:ext cx="11261463" cy="558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1288" tIns="35645" rIns="71288" bIns="35645">
            <a:spAutoFit/>
          </a:bodyPr>
          <a:lstStyle/>
          <a:p>
            <a:pPr algn="ctr"/>
            <a:r>
              <a:rPr lang="en-US" sz="4000" b="1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 Systems based on incomplete knowledge for health monitoring and diagnostics of equipment</a:t>
            </a:r>
            <a:endParaRPr lang="ru-RU" dirty="0"/>
          </a:p>
          <a:p>
            <a:pPr algn="ctr"/>
            <a:endParaRPr lang="ru-RU" dirty="0"/>
          </a:p>
          <a:p>
            <a:r>
              <a:rPr lang="en-US" dirty="0"/>
              <a:t> </a:t>
            </a:r>
            <a:endParaRPr lang="ru-RU" dirty="0"/>
          </a:p>
          <a:p>
            <a:pPr algn="ctr"/>
            <a:endParaRPr lang="en-US" altLang="ru-RU" sz="2800" b="1" dirty="0">
              <a:solidFill>
                <a:srgbClr val="38629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altLang="ru-RU" sz="2800" b="1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Seventeenth International Conference </a:t>
            </a:r>
          </a:p>
          <a:p>
            <a:pPr algn="ctr"/>
            <a:r>
              <a:rPr lang="en-US" altLang="ru-RU" sz="2800" b="1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 Condition Monitoring and Asset Management CM2021</a:t>
            </a:r>
          </a:p>
          <a:p>
            <a:pPr algn="ctr"/>
            <a:r>
              <a:rPr lang="en-US" altLang="ru-RU" sz="2800" b="1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Virtual 14 </a:t>
            </a:r>
            <a:r>
              <a:rPr lang="en-US" altLang="ru-RU" sz="2800" b="1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18 June 2021</a:t>
            </a:r>
          </a:p>
          <a:p>
            <a:pPr algn="ctr"/>
            <a:endParaRPr lang="en-US" altLang="ru-RU" sz="2800" b="1" dirty="0">
              <a:solidFill>
                <a:srgbClr val="38629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altLang="ru-RU" sz="2400" b="1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Alexey V. </a:t>
            </a:r>
            <a:r>
              <a:rPr lang="en-US" altLang="ru-RU" sz="2400" b="1" dirty="0" err="1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Kostyukov</a:t>
            </a:r>
            <a:r>
              <a:rPr lang="en-US" altLang="ru-RU" sz="2400" b="1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, PhD  Sergey N. </a:t>
            </a:r>
            <a:r>
              <a:rPr lang="en-US" altLang="ru-RU" sz="2400" b="1" dirty="0" err="1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Boychenko</a:t>
            </a:r>
            <a:r>
              <a:rPr lang="en-US" altLang="ru-RU" sz="2400" b="1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, PhD </a:t>
            </a:r>
          </a:p>
          <a:p>
            <a:pPr algn="ctr"/>
            <a:r>
              <a:rPr lang="en-US" altLang="ru-RU" sz="2800" b="1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altLang="ru-RU" sz="2800" b="1" dirty="0">
              <a:solidFill>
                <a:srgbClr val="38629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2500" b="1" dirty="0">
              <a:solidFill>
                <a:srgbClr val="38629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2500" b="1" dirty="0">
              <a:solidFill>
                <a:srgbClr val="38629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091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AD11D23-7263-4766-A5DF-DD2941790C15}"/>
              </a:ext>
            </a:extLst>
          </p:cNvPr>
          <p:cNvSpPr txBox="1">
            <a:spLocks/>
          </p:cNvSpPr>
          <p:nvPr/>
        </p:nvSpPr>
        <p:spPr>
          <a:xfrm>
            <a:off x="4802109" y="6412911"/>
            <a:ext cx="3851380" cy="410348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www.dynamics.ru</a:t>
            </a:r>
            <a:endParaRPr lang="en-US" dirty="0"/>
          </a:p>
        </p:txBody>
      </p:sp>
      <p:sp>
        <p:nvSpPr>
          <p:cNvPr id="3" name="Прямоугольник 7">
            <a:extLst>
              <a:ext uri="{FF2B5EF4-FFF2-40B4-BE49-F238E27FC236}">
                <a16:creationId xmlns:a16="http://schemas.microsoft.com/office/drawing/2014/main" id="{48DC79BC-913C-416F-852F-1D9A6152A2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6112" y="1239292"/>
            <a:ext cx="10424160" cy="5288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1288" tIns="35645" rIns="71288" bIns="35645">
            <a:spAutoFit/>
          </a:bodyPr>
          <a:lstStyle/>
          <a:p>
            <a:pPr algn="ctr"/>
            <a:r>
              <a:rPr lang="en-US" altLang="ru-RU" sz="4000" b="1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Conclusion</a:t>
            </a:r>
          </a:p>
          <a:p>
            <a:endParaRPr lang="ru-RU" sz="2500" b="1" dirty="0">
              <a:solidFill>
                <a:srgbClr val="38629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Tx/>
              <a:buAutoNum type="arabicPlain"/>
            </a:pPr>
            <a:r>
              <a:rPr lang="de-DE" sz="2800" b="1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Knowledge-</a:t>
            </a:r>
            <a:r>
              <a:rPr lang="de-DE" sz="2800" b="1" dirty="0" err="1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based</a:t>
            </a:r>
            <a:r>
              <a:rPr lang="de-DE" sz="2800" b="1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b="1" dirty="0" err="1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systems</a:t>
            </a:r>
            <a:r>
              <a:rPr lang="de-DE" sz="2800" b="1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b="1" dirty="0" err="1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have</a:t>
            </a:r>
            <a:r>
              <a:rPr lang="de-DE" sz="2800" b="1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b="1" dirty="0" err="1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2800" b="1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b="1" dirty="0" err="1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advantage</a:t>
            </a:r>
            <a:r>
              <a:rPr lang="de-DE" sz="2800" b="1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b="1" dirty="0" err="1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de-DE" sz="2800" b="1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b="1" dirty="0" err="1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2800" b="1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b="1" dirty="0" err="1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ones</a:t>
            </a:r>
            <a:r>
              <a:rPr lang="de-DE" sz="2800" b="1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b="1" dirty="0" err="1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based</a:t>
            </a:r>
            <a:r>
              <a:rPr lang="de-DE" sz="2800" b="1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on </a:t>
            </a:r>
            <a:r>
              <a:rPr lang="de-DE" sz="2800" b="1" dirty="0" err="1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neural</a:t>
            </a:r>
            <a:r>
              <a:rPr lang="de-DE" sz="2800" b="1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b="1" dirty="0" err="1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networks</a:t>
            </a:r>
            <a:r>
              <a:rPr lang="de-DE" sz="2800" b="1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b="1" dirty="0" err="1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de-DE" sz="2800" b="1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b="1" dirty="0" err="1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working</a:t>
            </a:r>
            <a:r>
              <a:rPr lang="de-DE" sz="2800" b="1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b="1" dirty="0" err="1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de-DE" sz="2800" b="1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b="1" dirty="0" err="1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2800" b="1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b="1" dirty="0" err="1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known</a:t>
            </a:r>
            <a:r>
              <a:rPr lang="de-DE" sz="2800" b="1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b="1" dirty="0" err="1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types</a:t>
            </a:r>
            <a:r>
              <a:rPr lang="de-DE" sz="2800" b="1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b="1" dirty="0" err="1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de-DE" sz="2800" b="1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b="1" dirty="0" err="1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defects</a:t>
            </a:r>
            <a:r>
              <a:rPr lang="de-DE" sz="2800" b="1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ru-RU" sz="2800" b="1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457200" indent="-457200">
              <a:spcBef>
                <a:spcPts val="600"/>
              </a:spcBef>
              <a:buFontTx/>
              <a:buAutoNum type="arabicPlain"/>
            </a:pPr>
            <a:r>
              <a:rPr lang="de-DE" sz="2800" b="1" dirty="0" err="1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</a:t>
            </a:r>
            <a:r>
              <a:rPr lang="de-DE" sz="2800" b="1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b="1" dirty="0" err="1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</a:t>
            </a:r>
            <a:r>
              <a:rPr lang="de-DE" sz="2800" b="1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b="1" dirty="0" err="1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de-DE" sz="2800" b="1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not </a:t>
            </a:r>
            <a:r>
              <a:rPr lang="de-DE" sz="2800" b="1" dirty="0" err="1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enough</a:t>
            </a:r>
            <a:r>
              <a:rPr lang="de-DE" sz="2800" b="1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b="1" dirty="0" err="1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information</a:t>
            </a:r>
            <a:r>
              <a:rPr lang="de-DE" sz="2800" b="1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on </a:t>
            </a:r>
            <a:r>
              <a:rPr lang="de-DE" sz="2800" b="1" dirty="0" err="1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equipment’s</a:t>
            </a:r>
            <a:r>
              <a:rPr lang="de-DE" sz="2800" b="1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b="1" dirty="0" err="1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construction</a:t>
            </a:r>
            <a:r>
              <a:rPr lang="de-DE" sz="2800" b="1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b="1" dirty="0" err="1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de-DE" sz="2800" b="1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operational </a:t>
            </a:r>
            <a:r>
              <a:rPr lang="de-DE" sz="2800" b="1" dirty="0" err="1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procedure</a:t>
            </a:r>
            <a:r>
              <a:rPr lang="de-DE" sz="2800" b="1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b="1" dirty="0" err="1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de-DE" sz="2800" b="1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b="1" dirty="0" err="1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de-DE" sz="2800" b="1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b="1" dirty="0" err="1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important</a:t>
            </a:r>
            <a:r>
              <a:rPr lang="de-DE" sz="2800" b="1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b="1" dirty="0" err="1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2800" b="1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b="1" dirty="0" err="1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</a:t>
            </a:r>
            <a:r>
              <a:rPr lang="de-DE" sz="2800" b="1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b="1" dirty="0" err="1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special</a:t>
            </a:r>
            <a:r>
              <a:rPr lang="de-DE" sz="2800" b="1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invariant </a:t>
            </a:r>
            <a:r>
              <a:rPr lang="de-DE" sz="2800" b="1" dirty="0" err="1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diagnostic</a:t>
            </a:r>
            <a:r>
              <a:rPr lang="de-DE" sz="2800" b="1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b="1" dirty="0" err="1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parameters</a:t>
            </a:r>
            <a:r>
              <a:rPr lang="de-DE" sz="2800" b="1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b="1" dirty="0" err="1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de-DE" sz="2800" b="1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b="1" dirty="0" err="1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two</a:t>
            </a:r>
            <a:r>
              <a:rPr lang="de-DE" sz="2800" b="1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-stage </a:t>
            </a:r>
            <a:r>
              <a:rPr lang="de-DE" sz="2800" b="1" dirty="0" err="1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algorithm</a:t>
            </a:r>
            <a:r>
              <a:rPr lang="de-DE" sz="2800" b="1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b="1" dirty="0" err="1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de-DE" sz="2800" b="1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b="1" dirty="0" err="1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2800" b="1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b="1" dirty="0" err="1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decision-making</a:t>
            </a:r>
            <a:r>
              <a:rPr lang="de-DE" sz="2800" b="1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b="1" dirty="0" err="1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unit’s</a:t>
            </a:r>
            <a:r>
              <a:rPr lang="de-DE" sz="2800" b="1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de-DE" sz="2800" b="1" dirty="0" err="1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</a:t>
            </a:r>
            <a:r>
              <a:rPr lang="en-US" sz="2800" b="1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sz="2800" b="1" dirty="0">
              <a:solidFill>
                <a:srgbClr val="38629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l">
              <a:spcBef>
                <a:spcPts val="600"/>
              </a:spcBef>
            </a:pPr>
            <a:endParaRPr lang="ru-RU" sz="2800" b="1" dirty="0">
              <a:solidFill>
                <a:srgbClr val="38629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000" dirty="0">
              <a:solidFill>
                <a:srgbClr val="38629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US" sz="2000" dirty="0">
              <a:solidFill>
                <a:srgbClr val="38629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Номер слайда 3">
            <a:extLst>
              <a:ext uri="{FF2B5EF4-FFF2-40B4-BE49-F238E27FC236}">
                <a16:creationId xmlns:a16="http://schemas.microsoft.com/office/drawing/2014/main" id="{863BAACB-E89C-48F3-B81A-ADE54CFA81D2}"/>
              </a:ext>
            </a:extLst>
          </p:cNvPr>
          <p:cNvSpPr txBox="1">
            <a:spLocks noGrp="1"/>
          </p:cNvSpPr>
          <p:nvPr/>
        </p:nvSpPr>
        <p:spPr bwMode="auto">
          <a:xfrm>
            <a:off x="11594592" y="6234474"/>
            <a:ext cx="597408" cy="62352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pPr algn="l" defTabSz="1279525">
              <a:defRPr/>
            </a:pPr>
            <a:fld id="{970C973B-1895-4F7B-B254-BECE10A77D73}" type="slidenum">
              <a:rPr lang="ru-RU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pPr algn="l" defTabSz="1279525">
                <a:defRPr/>
              </a:pPr>
              <a:t>10</a:t>
            </a:fld>
            <a:endParaRPr lang="ru-RU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0166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AD11D23-7263-4766-A5DF-DD2941790C15}"/>
              </a:ext>
            </a:extLst>
          </p:cNvPr>
          <p:cNvSpPr txBox="1">
            <a:spLocks/>
          </p:cNvSpPr>
          <p:nvPr/>
        </p:nvSpPr>
        <p:spPr>
          <a:xfrm>
            <a:off x="4802109" y="6412911"/>
            <a:ext cx="3851380" cy="410348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www.dynamics.ru</a:t>
            </a:r>
            <a:endParaRPr lang="en-US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8DC79BC-913C-416F-852F-1D9A6152A2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71748"/>
            <a:ext cx="12192000" cy="625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1288" tIns="35645" rIns="71288" bIns="35645">
            <a:spAutoFit/>
          </a:bodyPr>
          <a:lstStyle/>
          <a:p>
            <a:pPr algn="ctr"/>
            <a:r>
              <a:rPr lang="en-US" sz="3600" b="1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Thank You For Your Attention!</a:t>
            </a:r>
            <a:endParaRPr lang="en-US" sz="3600" dirty="0">
              <a:solidFill>
                <a:srgbClr val="38629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Номер слайда 3">
            <a:extLst>
              <a:ext uri="{FF2B5EF4-FFF2-40B4-BE49-F238E27FC236}">
                <a16:creationId xmlns:a16="http://schemas.microsoft.com/office/drawing/2014/main" id="{4EF6BD1F-4A29-4A5A-BEA7-A9C08F9C2E52}"/>
              </a:ext>
            </a:extLst>
          </p:cNvPr>
          <p:cNvSpPr txBox="1">
            <a:spLocks noGrp="1"/>
          </p:cNvSpPr>
          <p:nvPr/>
        </p:nvSpPr>
        <p:spPr bwMode="auto">
          <a:xfrm>
            <a:off x="11594592" y="6234474"/>
            <a:ext cx="597408" cy="62352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pPr algn="l" defTabSz="1279525">
              <a:defRPr/>
            </a:pPr>
            <a:fld id="{970C973B-1895-4F7B-B254-BECE10A77D73}" type="slidenum">
              <a:rPr lang="ru-RU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pPr algn="l" defTabSz="1279525">
                <a:defRPr/>
              </a:pPr>
              <a:t>11</a:t>
            </a:fld>
            <a:endParaRPr lang="ru-RU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016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EBF3C88-09C6-4D68-8D23-22B100838C7E}"/>
              </a:ext>
            </a:extLst>
          </p:cNvPr>
          <p:cNvSpPr txBox="1">
            <a:spLocks/>
          </p:cNvSpPr>
          <p:nvPr/>
        </p:nvSpPr>
        <p:spPr>
          <a:xfrm>
            <a:off x="4802109" y="6412911"/>
            <a:ext cx="3851380" cy="410348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www.dynamics.ru</a:t>
            </a:r>
            <a:endParaRPr lang="en-US" dirty="0"/>
          </a:p>
        </p:txBody>
      </p:sp>
      <p:sp>
        <p:nvSpPr>
          <p:cNvPr id="6" name="Номер слайда 3">
            <a:extLst>
              <a:ext uri="{FF2B5EF4-FFF2-40B4-BE49-F238E27FC236}">
                <a16:creationId xmlns:a16="http://schemas.microsoft.com/office/drawing/2014/main" id="{B46CF630-8F5E-4FC3-9C54-300196DF8502}"/>
              </a:ext>
            </a:extLst>
          </p:cNvPr>
          <p:cNvSpPr txBox="1">
            <a:spLocks noGrp="1"/>
          </p:cNvSpPr>
          <p:nvPr/>
        </p:nvSpPr>
        <p:spPr bwMode="auto">
          <a:xfrm>
            <a:off x="11594592" y="6234474"/>
            <a:ext cx="597408" cy="62352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pPr algn="l" defTabSz="1279525">
              <a:defRPr/>
            </a:pPr>
            <a:fld id="{970C973B-1895-4F7B-B254-BECE10A77D73}" type="slidenum">
              <a:rPr lang="ru-RU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pPr algn="l" defTabSz="1279525">
                <a:defRPr/>
              </a:pPr>
              <a:t>2</a:t>
            </a:fld>
            <a:endParaRPr lang="ru-RU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A97DC37-AAAD-0F41-AAD4-B497A0E7FFD7}"/>
              </a:ext>
            </a:extLst>
          </p:cNvPr>
          <p:cNvSpPr/>
          <p:nvPr/>
        </p:nvSpPr>
        <p:spPr>
          <a:xfrm>
            <a:off x="510988" y="1405369"/>
            <a:ext cx="11170023" cy="4047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800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Implementation of technologies for dramatic reduction of operational costs by means of condition monitoring systems is a vital component of a modern production.</a:t>
            </a:r>
            <a:endParaRPr lang="ru-RU" sz="2800" dirty="0">
              <a:solidFill>
                <a:srgbClr val="38629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de-DE" sz="2800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de-DE" sz="2800" dirty="0" err="1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most</a:t>
            </a:r>
            <a:r>
              <a:rPr lang="de-DE" sz="2800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dirty="0" err="1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efficient</a:t>
            </a:r>
            <a:r>
              <a:rPr lang="de-DE" sz="2800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dirty="0" err="1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way</a:t>
            </a:r>
            <a:r>
              <a:rPr lang="de-DE" sz="2800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dirty="0" err="1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de-DE" sz="2800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dirty="0" err="1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decreasing</a:t>
            </a:r>
            <a:r>
              <a:rPr lang="de-DE" sz="2800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operational </a:t>
            </a:r>
            <a:r>
              <a:rPr lang="de-DE" sz="2800" dirty="0" err="1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costs</a:t>
            </a:r>
            <a:r>
              <a:rPr lang="de-DE" sz="2800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dirty="0" err="1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de-DE" sz="2800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dirty="0" err="1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2800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dirty="0" err="1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</a:t>
            </a:r>
            <a:r>
              <a:rPr lang="de-DE" sz="2800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modern </a:t>
            </a:r>
            <a:r>
              <a:rPr lang="de-DE" sz="2800" dirty="0" err="1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technology</a:t>
            </a:r>
            <a:r>
              <a:rPr lang="de-DE" sz="2800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dirty="0" err="1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de-DE" sz="2800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dirty="0" err="1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safe</a:t>
            </a:r>
            <a:r>
              <a:rPr lang="de-DE" sz="2800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dirty="0" err="1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resource-saving</a:t>
            </a:r>
            <a:r>
              <a:rPr lang="de-DE" sz="2800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dirty="0" err="1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operation</a:t>
            </a:r>
            <a:r>
              <a:rPr lang="de-DE" sz="2800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dirty="0" err="1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based</a:t>
            </a:r>
            <a:r>
              <a:rPr lang="de-DE" sz="2800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on </a:t>
            </a:r>
            <a:r>
              <a:rPr lang="de-DE" sz="2800" dirty="0" err="1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stationary</a:t>
            </a:r>
            <a:r>
              <a:rPr lang="de-DE" sz="2800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real-time AI </a:t>
            </a:r>
            <a:r>
              <a:rPr lang="de-DE" sz="2800" dirty="0" err="1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condition</a:t>
            </a:r>
            <a:r>
              <a:rPr lang="de-DE" sz="2800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dirty="0" err="1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monitoring</a:t>
            </a:r>
            <a:r>
              <a:rPr lang="de-DE" sz="2800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dirty="0" err="1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systems</a:t>
            </a:r>
            <a:r>
              <a:rPr lang="de-DE" sz="2800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800" dirty="0">
              <a:solidFill>
                <a:srgbClr val="38629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800" b="1" dirty="0">
              <a:solidFill>
                <a:srgbClr val="38629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800" b="1" dirty="0">
              <a:solidFill>
                <a:srgbClr val="38629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800" b="1" dirty="0">
              <a:solidFill>
                <a:srgbClr val="38629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2241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EBF3C88-09C6-4D68-8D23-22B100838C7E}"/>
              </a:ext>
            </a:extLst>
          </p:cNvPr>
          <p:cNvSpPr txBox="1">
            <a:spLocks/>
          </p:cNvSpPr>
          <p:nvPr/>
        </p:nvSpPr>
        <p:spPr>
          <a:xfrm>
            <a:off x="4802109" y="6412911"/>
            <a:ext cx="3851380" cy="410348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www.dynamics.ru</a:t>
            </a:r>
            <a:endParaRPr lang="en-US" dirty="0"/>
          </a:p>
        </p:txBody>
      </p:sp>
      <p:sp>
        <p:nvSpPr>
          <p:cNvPr id="6" name="Номер слайда 3">
            <a:extLst>
              <a:ext uri="{FF2B5EF4-FFF2-40B4-BE49-F238E27FC236}">
                <a16:creationId xmlns:a16="http://schemas.microsoft.com/office/drawing/2014/main" id="{B46CF630-8F5E-4FC3-9C54-300196DF8502}"/>
              </a:ext>
            </a:extLst>
          </p:cNvPr>
          <p:cNvSpPr txBox="1">
            <a:spLocks noGrp="1"/>
          </p:cNvSpPr>
          <p:nvPr/>
        </p:nvSpPr>
        <p:spPr bwMode="auto">
          <a:xfrm>
            <a:off x="11594592" y="6234474"/>
            <a:ext cx="597408" cy="62352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pPr algn="l" defTabSz="1279525">
              <a:defRPr/>
            </a:pPr>
            <a:fld id="{970C973B-1895-4F7B-B254-BECE10A77D73}" type="slidenum">
              <a:rPr lang="ru-RU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pPr algn="l" defTabSz="1279525">
                <a:defRPr/>
              </a:pPr>
              <a:t>3</a:t>
            </a:fld>
            <a:endParaRPr lang="ru-RU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A97DC37-AAAD-0F41-AAD4-B497A0E7FFD7}"/>
              </a:ext>
            </a:extLst>
          </p:cNvPr>
          <p:cNvSpPr/>
          <p:nvPr/>
        </p:nvSpPr>
        <p:spPr>
          <a:xfrm>
            <a:off x="510988" y="1218817"/>
            <a:ext cx="11170023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basic ways of improving the efficiency of implementation of condition monitoring systems:</a:t>
            </a:r>
          </a:p>
          <a:p>
            <a:pPr>
              <a:spcBef>
                <a:spcPts val="600"/>
              </a:spcBef>
            </a:pPr>
            <a:r>
              <a:rPr lang="en-US" sz="2800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 implement real-time systems ensuring constant monitoring of the most critical equipment;</a:t>
            </a:r>
            <a:endParaRPr lang="ru-RU" sz="2800" dirty="0">
              <a:solidFill>
                <a:srgbClr val="38629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 implement systems at all stages of equipment’s service life (acceptance test, operation and maintenance);</a:t>
            </a:r>
            <a:endParaRPr lang="ru-RU" sz="2800" dirty="0">
              <a:solidFill>
                <a:srgbClr val="38629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 implement comprehensive systems with a single software-and-hardware platform ensuring monitoring of various equipment (rotating and static);</a:t>
            </a:r>
            <a:endParaRPr lang="ru-RU" sz="2800" dirty="0">
              <a:solidFill>
                <a:srgbClr val="38629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 connect the systems into a corporate diagnostic network providing information on equipment’s condition to all services interested.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867290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EBF3C88-09C6-4D68-8D23-22B100838C7E}"/>
              </a:ext>
            </a:extLst>
          </p:cNvPr>
          <p:cNvSpPr txBox="1">
            <a:spLocks/>
          </p:cNvSpPr>
          <p:nvPr/>
        </p:nvSpPr>
        <p:spPr>
          <a:xfrm>
            <a:off x="4802109" y="6412911"/>
            <a:ext cx="3851380" cy="410348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www.dynamics.ru</a:t>
            </a:r>
            <a:endParaRPr lang="en-US" dirty="0"/>
          </a:p>
        </p:txBody>
      </p:sp>
      <p:sp>
        <p:nvSpPr>
          <p:cNvPr id="6" name="Номер слайда 3">
            <a:extLst>
              <a:ext uri="{FF2B5EF4-FFF2-40B4-BE49-F238E27FC236}">
                <a16:creationId xmlns:a16="http://schemas.microsoft.com/office/drawing/2014/main" id="{B46CF630-8F5E-4FC3-9C54-300196DF8502}"/>
              </a:ext>
            </a:extLst>
          </p:cNvPr>
          <p:cNvSpPr txBox="1">
            <a:spLocks noGrp="1"/>
          </p:cNvSpPr>
          <p:nvPr/>
        </p:nvSpPr>
        <p:spPr bwMode="auto">
          <a:xfrm>
            <a:off x="11594592" y="6234474"/>
            <a:ext cx="597408" cy="62352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pPr algn="l" defTabSz="1279525">
              <a:defRPr/>
            </a:pPr>
            <a:fld id="{970C973B-1895-4F7B-B254-BECE10A77D73}" type="slidenum">
              <a:rPr lang="ru-RU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pPr algn="l" defTabSz="1279525">
                <a:defRPr/>
              </a:pPr>
              <a:t>4</a:t>
            </a:fld>
            <a:endParaRPr lang="ru-RU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A97DC37-AAAD-0F41-AAD4-B497A0E7FFD7}"/>
              </a:ext>
            </a:extLst>
          </p:cNvPr>
          <p:cNvSpPr/>
          <p:nvPr/>
        </p:nvSpPr>
        <p:spPr>
          <a:xfrm>
            <a:off x="510988" y="2200950"/>
            <a:ext cx="1117002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Efficiency </a:t>
            </a:r>
            <a:r>
              <a:rPr lang="de-DE" sz="2800" dirty="0" err="1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de-DE" sz="2800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dirty="0" err="1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monitoring</a:t>
            </a:r>
            <a:r>
              <a:rPr lang="de-DE" sz="2800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dirty="0" err="1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systems</a:t>
            </a:r>
            <a:r>
              <a:rPr lang="de-DE" sz="2800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dirty="0" err="1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directly</a:t>
            </a:r>
            <a:r>
              <a:rPr lang="de-DE" sz="2800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dirty="0" err="1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depends</a:t>
            </a:r>
            <a:r>
              <a:rPr lang="de-DE" sz="2800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on </a:t>
            </a:r>
            <a:r>
              <a:rPr lang="de-DE" sz="2800" dirty="0" err="1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timeliness</a:t>
            </a:r>
            <a:r>
              <a:rPr lang="de-DE" sz="2800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dirty="0" err="1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de-DE" sz="2800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dirty="0" err="1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correctness</a:t>
            </a:r>
            <a:r>
              <a:rPr lang="de-DE" sz="2800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dirty="0" err="1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de-DE" sz="2800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de-DE" sz="2800" dirty="0" err="1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failure</a:t>
            </a:r>
            <a:r>
              <a:rPr lang="de-DE" sz="2800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dirty="0" err="1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detection</a:t>
            </a:r>
            <a:r>
              <a:rPr lang="de-DE" sz="2800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AI-</a:t>
            </a:r>
            <a:r>
              <a:rPr lang="de-DE" sz="2800" dirty="0" err="1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based</a:t>
            </a:r>
            <a:r>
              <a:rPr lang="de-DE" sz="2800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dirty="0" err="1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diagnostic</a:t>
            </a:r>
            <a:r>
              <a:rPr lang="de-DE" sz="2800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dirty="0" err="1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systems</a:t>
            </a:r>
            <a:r>
              <a:rPr lang="de-DE" sz="2800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dirty="0" err="1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prove</a:t>
            </a:r>
            <a:r>
              <a:rPr lang="de-DE" sz="2800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dirty="0" err="1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2800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dirty="0" err="1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de-DE" sz="2800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dirty="0" err="1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2800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dirty="0" err="1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most</a:t>
            </a:r>
            <a:r>
              <a:rPr lang="de-DE" sz="2800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dirty="0" err="1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efficient</a:t>
            </a:r>
            <a:r>
              <a:rPr lang="de-DE" sz="2800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800" b="1" dirty="0">
              <a:solidFill>
                <a:srgbClr val="38629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23908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EBF3C88-09C6-4D68-8D23-22B100838C7E}"/>
              </a:ext>
            </a:extLst>
          </p:cNvPr>
          <p:cNvSpPr txBox="1">
            <a:spLocks/>
          </p:cNvSpPr>
          <p:nvPr/>
        </p:nvSpPr>
        <p:spPr>
          <a:xfrm>
            <a:off x="4802109" y="6412911"/>
            <a:ext cx="3851380" cy="410348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www.dynamics.ru</a:t>
            </a:r>
            <a:endParaRPr lang="en-US" dirty="0"/>
          </a:p>
        </p:txBody>
      </p:sp>
      <p:sp>
        <p:nvSpPr>
          <p:cNvPr id="6" name="Номер слайда 3">
            <a:extLst>
              <a:ext uri="{FF2B5EF4-FFF2-40B4-BE49-F238E27FC236}">
                <a16:creationId xmlns:a16="http://schemas.microsoft.com/office/drawing/2014/main" id="{B46CF630-8F5E-4FC3-9C54-300196DF8502}"/>
              </a:ext>
            </a:extLst>
          </p:cNvPr>
          <p:cNvSpPr txBox="1">
            <a:spLocks noGrp="1"/>
          </p:cNvSpPr>
          <p:nvPr/>
        </p:nvSpPr>
        <p:spPr bwMode="auto">
          <a:xfrm>
            <a:off x="11594592" y="6234474"/>
            <a:ext cx="597408" cy="62352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pPr algn="l" defTabSz="1279525">
              <a:defRPr/>
            </a:pPr>
            <a:fld id="{970C973B-1895-4F7B-B254-BECE10A77D73}" type="slidenum">
              <a:rPr lang="ru-RU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pPr algn="l" defTabSz="1279525">
                <a:defRPr/>
              </a:pPr>
              <a:t>5</a:t>
            </a:fld>
            <a:endParaRPr lang="ru-RU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207CF563-116D-394D-A49B-C224E4C1A8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0491" y="4537230"/>
            <a:ext cx="3338134" cy="62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71320" tIns="35661" rIns="71320" bIns="35661" anchor="ctr">
            <a:spAutoFit/>
          </a:bodyPr>
          <a:lstStyle/>
          <a:p>
            <a:pPr algn="ctr">
              <a:spcAft>
                <a:spcPts val="333"/>
              </a:spcAft>
              <a:tabLst>
                <a:tab pos="447675" algn="l"/>
              </a:tabLst>
            </a:pPr>
            <a:r>
              <a:rPr lang="en-US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 based on Neural Network – training required</a:t>
            </a:r>
            <a:endParaRPr lang="ru-RU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8EC3DAC-8C11-AA44-BB7D-5B98AA82FD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743" y="4611674"/>
            <a:ext cx="342572" cy="284673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5FF0B0BE-9417-4A4E-88FD-9E3143E4009A}"/>
              </a:ext>
            </a:extLst>
          </p:cNvPr>
          <p:cNvGrpSpPr/>
          <p:nvPr/>
        </p:nvGrpSpPr>
        <p:grpSpPr>
          <a:xfrm>
            <a:off x="2064904" y="2650966"/>
            <a:ext cx="1620000" cy="1620000"/>
            <a:chOff x="2343400" y="1142823"/>
            <a:chExt cx="813354" cy="813354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B3637B11-D006-384E-A098-CE8711E25D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3182" y="1193570"/>
              <a:ext cx="737617" cy="758953"/>
            </a:xfrm>
            <a:prstGeom prst="rect">
              <a:avLst/>
            </a:prstGeom>
          </p:spPr>
        </p:pic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E5ACC8BD-567A-5D4C-A898-9B9D73EE37DC}"/>
                </a:ext>
              </a:extLst>
            </p:cNvPr>
            <p:cNvSpPr/>
            <p:nvPr/>
          </p:nvSpPr>
          <p:spPr bwMode="auto">
            <a:xfrm>
              <a:off x="2343400" y="1142823"/>
              <a:ext cx="813354" cy="813354"/>
            </a:xfrm>
            <a:prstGeom prst="ellipse">
              <a:avLst/>
            </a:prstGeom>
            <a:noFill/>
            <a:ln w="19050">
              <a:solidFill>
                <a:srgbClr val="38629A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269875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E89653C4-D7F3-5840-BAD5-E841DF535B71}"/>
              </a:ext>
            </a:extLst>
          </p:cNvPr>
          <p:cNvGrpSpPr/>
          <p:nvPr/>
        </p:nvGrpSpPr>
        <p:grpSpPr>
          <a:xfrm>
            <a:off x="8507096" y="2642674"/>
            <a:ext cx="1620000" cy="1620000"/>
            <a:chOff x="1478317" y="1365535"/>
            <a:chExt cx="813354" cy="813354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7DD62546-F14E-1043-A980-6C1CC5D2B32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7272" y="1415079"/>
              <a:ext cx="738000" cy="722593"/>
            </a:xfrm>
            <a:prstGeom prst="rect">
              <a:avLst/>
            </a:prstGeom>
          </p:spPr>
        </p:pic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B6B56782-D063-1D47-A227-A711A60BA5B7}"/>
                </a:ext>
              </a:extLst>
            </p:cNvPr>
            <p:cNvSpPr/>
            <p:nvPr/>
          </p:nvSpPr>
          <p:spPr bwMode="auto">
            <a:xfrm>
              <a:off x="1478317" y="1365535"/>
              <a:ext cx="813354" cy="813354"/>
            </a:xfrm>
            <a:prstGeom prst="ellipse">
              <a:avLst/>
            </a:prstGeom>
            <a:noFill/>
            <a:ln w="19050">
              <a:solidFill>
                <a:srgbClr val="38629A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269875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38629A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62D74175-A4E3-FD40-9A80-6EFBD59078A9}"/>
              </a:ext>
            </a:extLst>
          </p:cNvPr>
          <p:cNvSpPr txBox="1"/>
          <p:nvPr/>
        </p:nvSpPr>
        <p:spPr>
          <a:xfrm>
            <a:off x="1340561" y="4516915"/>
            <a:ext cx="302875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</a:t>
            </a:r>
            <a:r>
              <a:rPr lang="en-US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 based on knowledge </a:t>
            </a:r>
            <a:r>
              <a:rPr lang="ru-RU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endParaRPr lang="en-US" dirty="0">
              <a:solidFill>
                <a:srgbClr val="38629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ready to use</a:t>
            </a:r>
          </a:p>
          <a:p>
            <a:pPr algn="ctr"/>
            <a:r>
              <a:rPr lang="en-US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 reliability</a:t>
            </a:r>
            <a:endParaRPr lang="ru-RU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185D700-3525-F44F-B1E1-BC1E703925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561" y="4541944"/>
            <a:ext cx="342572" cy="284673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F3C3A1B3-874E-CF44-8A9A-1B1C6A53225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878" y="2378878"/>
            <a:ext cx="2100243" cy="2100243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28545A2-986B-5D49-9D73-A0F75C4930ED}"/>
              </a:ext>
            </a:extLst>
          </p:cNvPr>
          <p:cNvSpPr/>
          <p:nvPr/>
        </p:nvSpPr>
        <p:spPr>
          <a:xfrm>
            <a:off x="5504327" y="3754065"/>
            <a:ext cx="1234311" cy="382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A67EBC79-AE12-D247-94D3-3226A15C29F6}"/>
              </a:ext>
            </a:extLst>
          </p:cNvPr>
          <p:cNvSpPr/>
          <p:nvPr/>
        </p:nvSpPr>
        <p:spPr>
          <a:xfrm>
            <a:off x="5685339" y="3945451"/>
            <a:ext cx="850605" cy="32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B540462-5A15-3145-B392-A8E1737A20CD}"/>
              </a:ext>
            </a:extLst>
          </p:cNvPr>
          <p:cNvSpPr txBox="1"/>
          <p:nvPr/>
        </p:nvSpPr>
        <p:spPr>
          <a:xfrm>
            <a:off x="5811392" y="3784759"/>
            <a:ext cx="5954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</a:t>
            </a:r>
            <a:endParaRPr lang="ru-RU" sz="2800" b="1" dirty="0">
              <a:solidFill>
                <a:srgbClr val="38629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024710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EBF3C88-09C6-4D68-8D23-22B100838C7E}"/>
              </a:ext>
            </a:extLst>
          </p:cNvPr>
          <p:cNvSpPr txBox="1">
            <a:spLocks/>
          </p:cNvSpPr>
          <p:nvPr/>
        </p:nvSpPr>
        <p:spPr>
          <a:xfrm>
            <a:off x="4802109" y="6412911"/>
            <a:ext cx="3851380" cy="410348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www.dynamics.ru</a:t>
            </a:r>
            <a:endParaRPr lang="en-US" dirty="0"/>
          </a:p>
        </p:txBody>
      </p:sp>
      <p:sp>
        <p:nvSpPr>
          <p:cNvPr id="6" name="Номер слайда 3">
            <a:extLst>
              <a:ext uri="{FF2B5EF4-FFF2-40B4-BE49-F238E27FC236}">
                <a16:creationId xmlns:a16="http://schemas.microsoft.com/office/drawing/2014/main" id="{B46CF630-8F5E-4FC3-9C54-300196DF8502}"/>
              </a:ext>
            </a:extLst>
          </p:cNvPr>
          <p:cNvSpPr txBox="1">
            <a:spLocks noGrp="1"/>
          </p:cNvSpPr>
          <p:nvPr/>
        </p:nvSpPr>
        <p:spPr bwMode="auto">
          <a:xfrm>
            <a:off x="11594592" y="6234474"/>
            <a:ext cx="597408" cy="62352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pPr algn="l" defTabSz="1279525">
              <a:defRPr/>
            </a:pPr>
            <a:fld id="{970C973B-1895-4F7B-B254-BECE10A77D73}" type="slidenum">
              <a:rPr lang="ru-RU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pPr algn="l" defTabSz="1279525">
                <a:defRPr/>
              </a:pPr>
              <a:t>6</a:t>
            </a:fld>
            <a:endParaRPr lang="ru-RU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BE99CB4-6754-42C7-B0EE-5DDEA3E50AA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724" y="2300826"/>
            <a:ext cx="8410560" cy="2849816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5AFE72E-7A62-EF48-BE30-984705AA2E71}"/>
              </a:ext>
            </a:extLst>
          </p:cNvPr>
          <p:cNvSpPr/>
          <p:nvPr/>
        </p:nvSpPr>
        <p:spPr>
          <a:xfrm>
            <a:off x="681318" y="1403484"/>
            <a:ext cx="104413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Operating principle of diagnostic </a:t>
            </a:r>
            <a:r>
              <a:rPr lang="de-DE" sz="2800" b="1" dirty="0" err="1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systems</a:t>
            </a:r>
            <a:r>
              <a:rPr lang="en-US" sz="2800" b="1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with knowledge-</a:t>
            </a:r>
            <a:r>
              <a:rPr lang="de-DE" sz="2800" b="1" dirty="0" err="1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based</a:t>
            </a:r>
            <a:r>
              <a:rPr lang="de-DE" sz="2800" b="1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AI</a:t>
            </a:r>
            <a:r>
              <a:rPr lang="ru-RU" sz="2800" b="1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11090308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EBF3C88-09C6-4D68-8D23-22B100838C7E}"/>
              </a:ext>
            </a:extLst>
          </p:cNvPr>
          <p:cNvSpPr txBox="1">
            <a:spLocks/>
          </p:cNvSpPr>
          <p:nvPr/>
        </p:nvSpPr>
        <p:spPr>
          <a:xfrm>
            <a:off x="4802109" y="6412911"/>
            <a:ext cx="3851380" cy="410348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www.dynamics.ru</a:t>
            </a:r>
            <a:endParaRPr lang="en-US" dirty="0"/>
          </a:p>
        </p:txBody>
      </p:sp>
      <p:sp>
        <p:nvSpPr>
          <p:cNvPr id="6" name="Номер слайда 3">
            <a:extLst>
              <a:ext uri="{FF2B5EF4-FFF2-40B4-BE49-F238E27FC236}">
                <a16:creationId xmlns:a16="http://schemas.microsoft.com/office/drawing/2014/main" id="{B46CF630-8F5E-4FC3-9C54-300196DF8502}"/>
              </a:ext>
            </a:extLst>
          </p:cNvPr>
          <p:cNvSpPr txBox="1">
            <a:spLocks noGrp="1"/>
          </p:cNvSpPr>
          <p:nvPr/>
        </p:nvSpPr>
        <p:spPr bwMode="auto">
          <a:xfrm>
            <a:off x="11594592" y="6234474"/>
            <a:ext cx="597408" cy="62352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pPr algn="l" defTabSz="1279525">
              <a:defRPr/>
            </a:pPr>
            <a:fld id="{970C973B-1895-4F7B-B254-BECE10A77D73}" type="slidenum">
              <a:rPr lang="ru-RU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pPr algn="l" defTabSz="1279525">
                <a:defRPr/>
              </a:pPr>
              <a:t>7</a:t>
            </a:fld>
            <a:endParaRPr lang="ru-RU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CAD9983-8793-5248-AE93-54F192DD0A4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566" y="2353937"/>
            <a:ext cx="7524868" cy="3163697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93DC0C8-ED40-E74B-A598-0724F09883E7}"/>
              </a:ext>
            </a:extLst>
          </p:cNvPr>
          <p:cNvSpPr/>
          <p:nvPr/>
        </p:nvSpPr>
        <p:spPr>
          <a:xfrm>
            <a:off x="1816367" y="1340366"/>
            <a:ext cx="85592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Vibration</a:t>
            </a:r>
            <a:r>
              <a:rPr lang="de-DE" sz="2800" b="1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b="1" dirty="0" err="1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signal</a:t>
            </a:r>
            <a:r>
              <a:rPr lang="de-DE" sz="2800" b="1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b="1" dirty="0" err="1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spectrum</a:t>
            </a:r>
            <a:r>
              <a:rPr lang="de-DE" sz="2800" b="1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b="1" dirty="0" err="1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shown</a:t>
            </a:r>
            <a:r>
              <a:rPr lang="de-DE" sz="2800" b="1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 “</a:t>
            </a:r>
            <a:r>
              <a:rPr lang="de-DE" sz="2800" b="1" dirty="0" err="1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Imbalance</a:t>
            </a:r>
            <a:r>
              <a:rPr lang="de-DE" sz="2800" b="1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b="1" dirty="0" err="1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defect</a:t>
            </a:r>
            <a:r>
              <a:rPr lang="de-DE" sz="2800" b="1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 </a:t>
            </a:r>
            <a:endParaRPr lang="ru-RU" sz="2800" b="1" dirty="0">
              <a:solidFill>
                <a:srgbClr val="38629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44585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EBF3C88-09C6-4D68-8D23-22B100838C7E}"/>
              </a:ext>
            </a:extLst>
          </p:cNvPr>
          <p:cNvSpPr txBox="1">
            <a:spLocks/>
          </p:cNvSpPr>
          <p:nvPr/>
        </p:nvSpPr>
        <p:spPr>
          <a:xfrm>
            <a:off x="4802109" y="6412911"/>
            <a:ext cx="3851380" cy="410348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www.dynamics.ru</a:t>
            </a:r>
            <a:endParaRPr lang="en-US" dirty="0"/>
          </a:p>
        </p:txBody>
      </p:sp>
      <p:sp>
        <p:nvSpPr>
          <p:cNvPr id="6" name="Номер слайда 3">
            <a:extLst>
              <a:ext uri="{FF2B5EF4-FFF2-40B4-BE49-F238E27FC236}">
                <a16:creationId xmlns:a16="http://schemas.microsoft.com/office/drawing/2014/main" id="{B46CF630-8F5E-4FC3-9C54-300196DF8502}"/>
              </a:ext>
            </a:extLst>
          </p:cNvPr>
          <p:cNvSpPr txBox="1">
            <a:spLocks noGrp="1"/>
          </p:cNvSpPr>
          <p:nvPr/>
        </p:nvSpPr>
        <p:spPr bwMode="auto">
          <a:xfrm>
            <a:off x="11594592" y="6234474"/>
            <a:ext cx="597408" cy="62352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pPr algn="l" defTabSz="1279525">
              <a:defRPr/>
            </a:pPr>
            <a:fld id="{970C973B-1895-4F7B-B254-BECE10A77D73}" type="slidenum">
              <a:rPr lang="ru-RU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pPr algn="l" defTabSz="1279525">
                <a:defRPr/>
              </a:pPr>
              <a:t>8</a:t>
            </a:fld>
            <a:endParaRPr lang="ru-RU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E03A300-215A-4FCB-AA6A-54AC618302E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051" y="1699038"/>
            <a:ext cx="8597898" cy="345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27438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BA46CCF3-8E49-744A-B281-2FDF016849DE}"/>
              </a:ext>
            </a:extLst>
          </p:cNvPr>
          <p:cNvSpPr/>
          <p:nvPr/>
        </p:nvSpPr>
        <p:spPr>
          <a:xfrm>
            <a:off x="7273604" y="2009610"/>
            <a:ext cx="4800599" cy="2014691"/>
          </a:xfrm>
          <a:prstGeom prst="rect">
            <a:avLst/>
          </a:prstGeom>
          <a:solidFill>
            <a:schemeClr val="bg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6F799229-67B8-7040-848F-67E99085281A}"/>
              </a:ext>
            </a:extLst>
          </p:cNvPr>
          <p:cNvSpPr/>
          <p:nvPr/>
        </p:nvSpPr>
        <p:spPr>
          <a:xfrm>
            <a:off x="7273605" y="4382267"/>
            <a:ext cx="4800598" cy="1494241"/>
          </a:xfrm>
          <a:prstGeom prst="rect">
            <a:avLst/>
          </a:prstGeom>
          <a:solidFill>
            <a:schemeClr val="bg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D56FABA-25D7-6A44-924D-41F7BF7ECD30}"/>
              </a:ext>
            </a:extLst>
          </p:cNvPr>
          <p:cNvSpPr/>
          <p:nvPr/>
        </p:nvSpPr>
        <p:spPr>
          <a:xfrm>
            <a:off x="542032" y="2020183"/>
            <a:ext cx="4034118" cy="1494241"/>
          </a:xfrm>
          <a:prstGeom prst="rect">
            <a:avLst/>
          </a:prstGeom>
          <a:solidFill>
            <a:schemeClr val="bg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97987C2-66FD-9A46-A476-B3D1CF27685F}"/>
              </a:ext>
            </a:extLst>
          </p:cNvPr>
          <p:cNvSpPr/>
          <p:nvPr/>
        </p:nvSpPr>
        <p:spPr>
          <a:xfrm>
            <a:off x="542032" y="4395713"/>
            <a:ext cx="4034118" cy="1494241"/>
          </a:xfrm>
          <a:prstGeom prst="rect">
            <a:avLst/>
          </a:prstGeom>
          <a:solidFill>
            <a:schemeClr val="bg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EBF3C88-09C6-4D68-8D23-22B100838C7E}"/>
              </a:ext>
            </a:extLst>
          </p:cNvPr>
          <p:cNvSpPr txBox="1">
            <a:spLocks/>
          </p:cNvSpPr>
          <p:nvPr/>
        </p:nvSpPr>
        <p:spPr>
          <a:xfrm>
            <a:off x="4802109" y="6412911"/>
            <a:ext cx="3851380" cy="410348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www.dynamics.ru</a:t>
            </a:r>
            <a:endParaRPr lang="en-US" dirty="0"/>
          </a:p>
        </p:txBody>
      </p:sp>
      <p:sp>
        <p:nvSpPr>
          <p:cNvPr id="6" name="Номер слайда 3">
            <a:extLst>
              <a:ext uri="{FF2B5EF4-FFF2-40B4-BE49-F238E27FC236}">
                <a16:creationId xmlns:a16="http://schemas.microsoft.com/office/drawing/2014/main" id="{B46CF630-8F5E-4FC3-9C54-300196DF8502}"/>
              </a:ext>
            </a:extLst>
          </p:cNvPr>
          <p:cNvSpPr txBox="1">
            <a:spLocks noGrp="1"/>
          </p:cNvSpPr>
          <p:nvPr/>
        </p:nvSpPr>
        <p:spPr bwMode="auto">
          <a:xfrm>
            <a:off x="11594592" y="6234474"/>
            <a:ext cx="597408" cy="62352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pPr algn="l" defTabSz="1279525">
              <a:defRPr/>
            </a:pPr>
            <a:fld id="{970C973B-1895-4F7B-B254-BECE10A77D73}" type="slidenum">
              <a:rPr lang="ru-RU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pPr algn="l" defTabSz="1279525">
                <a:defRPr/>
              </a:pPr>
              <a:t>9</a:t>
            </a:fld>
            <a:endParaRPr lang="ru-RU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E327110-ACEB-914C-854D-840B5E4A624D}"/>
              </a:ext>
            </a:extLst>
          </p:cNvPr>
          <p:cNvSpPr/>
          <p:nvPr/>
        </p:nvSpPr>
        <p:spPr>
          <a:xfrm>
            <a:off x="816379" y="2041684"/>
            <a:ext cx="41596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dirty="0" err="1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Vector</a:t>
            </a:r>
            <a:r>
              <a:rPr lang="de-DE" sz="2800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dirty="0" err="1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de-DE" sz="2800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invariant </a:t>
            </a:r>
            <a:r>
              <a:rPr lang="de-DE" sz="2800" dirty="0" err="1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diagnostic</a:t>
            </a:r>
            <a:r>
              <a:rPr lang="de-DE" sz="2800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dirty="0" err="1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parameters</a:t>
            </a:r>
            <a:endParaRPr lang="ru-RU" sz="2800" dirty="0">
              <a:solidFill>
                <a:srgbClr val="38629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5FCC57B-39F2-0A4E-B831-9A831C924915}"/>
              </a:ext>
            </a:extLst>
          </p:cNvPr>
          <p:cNvSpPr/>
          <p:nvPr/>
        </p:nvSpPr>
        <p:spPr>
          <a:xfrm>
            <a:off x="2327357" y="1239940"/>
            <a:ext cx="81363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Invariance to construction and operational procedure</a:t>
            </a:r>
            <a:endParaRPr lang="ru-RU" sz="2800" b="1" dirty="0">
              <a:solidFill>
                <a:srgbClr val="38629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BFE01F6-4663-3048-8E67-B26243E3E08F}"/>
              </a:ext>
            </a:extLst>
          </p:cNvPr>
          <p:cNvSpPr/>
          <p:nvPr/>
        </p:nvSpPr>
        <p:spPr>
          <a:xfrm>
            <a:off x="7340839" y="4409019"/>
            <a:ext cx="473336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b="1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Stage </a:t>
            </a:r>
            <a:r>
              <a:rPr lang="ru-RU" sz="2800" b="1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de-DE" sz="2800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 Parameters </a:t>
            </a:r>
            <a:r>
              <a:rPr lang="de-DE" sz="2800" dirty="0" err="1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de-DE" sz="2800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dirty="0" err="1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known</a:t>
            </a:r>
            <a:r>
              <a:rPr lang="de-DE" sz="2800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construction and operational procedure are used</a:t>
            </a:r>
            <a:r>
              <a:rPr lang="de-DE" sz="2800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endParaRPr lang="ru-RU" sz="2800" dirty="0">
              <a:solidFill>
                <a:srgbClr val="38629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91DBE4B-608F-CE4E-B27F-9BD1771A0526}"/>
              </a:ext>
            </a:extLst>
          </p:cNvPr>
          <p:cNvSpPr/>
          <p:nvPr/>
        </p:nvSpPr>
        <p:spPr>
          <a:xfrm>
            <a:off x="7340840" y="2041684"/>
            <a:ext cx="443397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b="1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Stage </a:t>
            </a:r>
            <a:r>
              <a:rPr lang="ru-RU" sz="2800" b="1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de-DE" sz="2800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 </a:t>
            </a:r>
            <a:r>
              <a:rPr lang="ru-RU" sz="2800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de-DE" sz="2800" dirty="0" err="1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nvariant</a:t>
            </a:r>
            <a:r>
              <a:rPr lang="de-DE" sz="2800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dirty="0" err="1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parameters</a:t>
            </a:r>
            <a:r>
              <a:rPr lang="de-DE" sz="2800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dirty="0" err="1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de-DE" sz="2800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dirty="0" err="1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unknown</a:t>
            </a:r>
            <a:r>
              <a:rPr lang="de-DE" sz="2800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construction and operational procedure</a:t>
            </a:r>
            <a:r>
              <a:rPr lang="de-DE" sz="2800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dirty="0" err="1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lang="de-DE" sz="2800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dirty="0" err="1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used</a:t>
            </a:r>
            <a:r>
              <a:rPr lang="de-DE" sz="2800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sz="2800" dirty="0">
              <a:solidFill>
                <a:srgbClr val="38629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982186E-D7D6-6D45-BAD5-15D212755C2D}"/>
              </a:ext>
            </a:extLst>
          </p:cNvPr>
          <p:cNvSpPr/>
          <p:nvPr/>
        </p:nvSpPr>
        <p:spPr>
          <a:xfrm>
            <a:off x="743738" y="4463196"/>
            <a:ext cx="395791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dirty="0" err="1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Vector</a:t>
            </a:r>
            <a:r>
              <a:rPr lang="de-DE" sz="2800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dirty="0" err="1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de-DE" sz="2800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dirty="0" err="1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standard</a:t>
            </a:r>
            <a:r>
              <a:rPr lang="de-DE" sz="2800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dirty="0" err="1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diagnostic</a:t>
            </a:r>
            <a:r>
              <a:rPr lang="de-DE" sz="2800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de-DE" sz="2800" dirty="0" err="1">
                <a:solidFill>
                  <a:srgbClr val="3862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arameters</a:t>
            </a:r>
            <a:endParaRPr lang="ru-RU" sz="2800" dirty="0">
              <a:solidFill>
                <a:srgbClr val="38629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Стрелка вправо 13">
            <a:extLst>
              <a:ext uri="{FF2B5EF4-FFF2-40B4-BE49-F238E27FC236}">
                <a16:creationId xmlns:a16="http://schemas.microsoft.com/office/drawing/2014/main" id="{0595C24C-A1FB-1A4F-ADC9-E4779A87C4D0}"/>
              </a:ext>
            </a:extLst>
          </p:cNvPr>
          <p:cNvSpPr/>
          <p:nvPr/>
        </p:nvSpPr>
        <p:spPr>
          <a:xfrm>
            <a:off x="4701657" y="5106597"/>
            <a:ext cx="2366682" cy="3107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>
            <a:extLst>
              <a:ext uri="{FF2B5EF4-FFF2-40B4-BE49-F238E27FC236}">
                <a16:creationId xmlns:a16="http://schemas.microsoft.com/office/drawing/2014/main" id="{3D08B000-2DD2-C44D-9DE8-1E55B26F0841}"/>
              </a:ext>
            </a:extLst>
          </p:cNvPr>
          <p:cNvSpPr/>
          <p:nvPr/>
        </p:nvSpPr>
        <p:spPr>
          <a:xfrm>
            <a:off x="4741536" y="2652082"/>
            <a:ext cx="2366682" cy="3107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772082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6287</TotalTime>
  <Words>920</Words>
  <Application>Microsoft Office PowerPoint</Application>
  <PresentationFormat>Widescreen</PresentationFormat>
  <Paragraphs>111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006</dc:creator>
  <cp:lastModifiedBy>Karen Cambridge</cp:lastModifiedBy>
  <cp:revision>402</cp:revision>
  <cp:lastPrinted>2021-06-15T12:12:15Z</cp:lastPrinted>
  <dcterms:created xsi:type="dcterms:W3CDTF">2018-03-20T15:16:33Z</dcterms:created>
  <dcterms:modified xsi:type="dcterms:W3CDTF">2021-07-15T14:57:46Z</dcterms:modified>
</cp:coreProperties>
</file>